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9" r:id="rId13"/>
    <p:sldId id="270" r:id="rId14"/>
    <p:sldId id="271" r:id="rId15"/>
    <p:sldId id="272" r:id="rId16"/>
    <p:sldId id="273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7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300" r:id="rId34"/>
    <p:sldId id="301" r:id="rId35"/>
    <p:sldId id="302" r:id="rId36"/>
    <p:sldId id="319" r:id="rId37"/>
    <p:sldId id="322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60" r:id="rId47"/>
    <p:sldId id="361" r:id="rId48"/>
    <p:sldId id="340" r:id="rId49"/>
    <p:sldId id="341" r:id="rId50"/>
    <p:sldId id="342" r:id="rId51"/>
    <p:sldId id="343" r:id="rId52"/>
    <p:sldId id="344" r:id="rId53"/>
    <p:sldId id="350" r:id="rId54"/>
    <p:sldId id="345" r:id="rId55"/>
    <p:sldId id="346" r:id="rId56"/>
    <p:sldId id="349" r:id="rId57"/>
    <p:sldId id="347" r:id="rId58"/>
    <p:sldId id="311" r:id="rId59"/>
    <p:sldId id="328" r:id="rId60"/>
    <p:sldId id="312" r:id="rId61"/>
    <p:sldId id="313" r:id="rId62"/>
    <p:sldId id="326" r:id="rId63"/>
    <p:sldId id="348" r:id="rId64"/>
    <p:sldId id="327" r:id="rId65"/>
    <p:sldId id="315" r:id="rId66"/>
    <p:sldId id="329" r:id="rId67"/>
    <p:sldId id="336" r:id="rId68"/>
    <p:sldId id="337" r:id="rId69"/>
    <p:sldId id="331" r:id="rId70"/>
    <p:sldId id="318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63"/>
    <p:restoredTop sz="94711"/>
  </p:normalViewPr>
  <p:slideViewPr>
    <p:cSldViewPr snapToGrid="0" snapToObjects="1">
      <p:cViewPr varScale="1">
        <p:scale>
          <a:sx n="168" d="100"/>
          <a:sy n="168" d="100"/>
        </p:scale>
        <p:origin x="229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7/5/16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115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7/5/16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629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7/5/16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701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400"/>
              </a:spcBef>
              <a:defRPr/>
            </a:lvl1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7/5/16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7434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7/5/16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70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7/5/16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862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7/5/16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449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7/5/16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1353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7/5/16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317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7/5/16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625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7/5/16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922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6A75E-117A-C64B-810B-70B2AB88384F}" type="datetimeFigureOut">
              <a:rPr lang="en-US" smtClean="0"/>
              <a:t>7/5/16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275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Powderfinger Typ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5" Type="http://schemas.openxmlformats.org/officeDocument/2006/relationships/image" Target="../media/image35.tiff"/><Relationship Id="rId6" Type="http://schemas.openxmlformats.org/officeDocument/2006/relationships/image" Target="../media/image36.tiff"/><Relationship Id="rId7" Type="http://schemas.openxmlformats.org/officeDocument/2006/relationships/image" Target="../media/image37.tiff"/><Relationship Id="rId8" Type="http://schemas.openxmlformats.org/officeDocument/2006/relationships/image" Target="../media/image38.tiff"/><Relationship Id="rId9" Type="http://schemas.openxmlformats.org/officeDocument/2006/relationships/image" Target="../media/image39.tiff"/><Relationship Id="rId10" Type="http://schemas.openxmlformats.org/officeDocument/2006/relationships/image" Target="../media/image40.tiff"/><Relationship Id="rId11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What have we done?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AU" sz="2000" dirty="0" smtClean="0">
                <a:latin typeface="AhnbergHand"/>
                <a:cs typeface="AhnbergHand"/>
              </a:rPr>
              <a:t>Geoff Huston</a:t>
            </a:r>
          </a:p>
        </p:txBody>
      </p:sp>
    </p:spTree>
    <p:extLst>
      <p:ext uri="{BB962C8B-B14F-4D97-AF65-F5344CB8AC3E}">
        <p14:creationId xmlns:p14="http://schemas.microsoft.com/office/powerpoint/2010/main" val="560954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20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662897" y="-26736"/>
            <a:ext cx="12469964" cy="6858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355600" y="1028700"/>
            <a:ext cx="46355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owderfinger Type"/>
                <a:cs typeface="Powderfinger Type"/>
              </a:rPr>
              <a:t>The Computing </a:t>
            </a:r>
            <a:r>
              <a:rPr lang="en-US" sz="2800" dirty="0" smtClean="0">
                <a:latin typeface="Powderfinger Type"/>
                <a:cs typeface="Powderfinger Type"/>
              </a:rPr>
              <a:t>Evolutionary </a:t>
            </a:r>
            <a:r>
              <a:rPr lang="en-US" sz="2800" dirty="0">
                <a:latin typeface="Powderfinger Type"/>
                <a:cs typeface="Powderfinger Type"/>
              </a:rPr>
              <a:t>Path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5046" y="5849164"/>
            <a:ext cx="359282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1976</a:t>
            </a:r>
            <a:r>
              <a:rPr lang="en-US" dirty="0" smtClean="0">
                <a:solidFill>
                  <a:srgbClr val="FFFFFF"/>
                </a:solidFill>
              </a:rPr>
              <a:t>  CRAY-1 – “super”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9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" y="1730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>
                <a:cs typeface="Powderfinger Type"/>
              </a:rPr>
              <a:t>The Computing Evolutionary Path</a:t>
            </a:r>
            <a:endParaRPr lang="en-US" sz="2800" dirty="0">
              <a:latin typeface="+mn-lt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5046" y="5849164"/>
            <a:ext cx="1736373" cy="461665"/>
          </a:xfrm>
          <a:prstGeom prst="rect">
            <a:avLst/>
          </a:prstGeom>
          <a:solidFill>
            <a:srgbClr val="C23429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1976</a:t>
            </a:r>
            <a:r>
              <a:rPr lang="en-US" dirty="0" smtClean="0">
                <a:solidFill>
                  <a:srgbClr val="FFFFFF"/>
                </a:solidFill>
              </a:rPr>
              <a:t>  Ethernet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5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7" r="437"/>
          <a:stretch/>
        </p:blipFill>
        <p:spPr>
          <a:xfrm>
            <a:off x="-127000" y="-56025"/>
            <a:ext cx="9525000" cy="128120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986"/>
            <a:ext cx="8229600" cy="94462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5600" y="1028700"/>
            <a:ext cx="46355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216400" y="1028700"/>
            <a:ext cx="228600" cy="228600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45000" y="1257300"/>
            <a:ext cx="546100" cy="0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Powderfinger Type"/>
                <a:cs typeface="Powderfinger Type"/>
              </a:rPr>
              <a:t>The Computing Evolutionary Path</a:t>
            </a:r>
            <a:endParaRPr lang="en-US" sz="3200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92339" y="5876978"/>
            <a:ext cx="3676157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Wide Area Packet Networks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1982 – </a:t>
            </a:r>
            <a:r>
              <a:rPr lang="en-US" sz="2400" dirty="0" err="1" smtClean="0">
                <a:solidFill>
                  <a:srgbClr val="FFFFFF"/>
                </a:solidFill>
              </a:rPr>
              <a:t>DECnet</a:t>
            </a:r>
            <a:r>
              <a:rPr lang="en-US" sz="2400" dirty="0" smtClean="0">
                <a:solidFill>
                  <a:srgbClr val="FFFFFF"/>
                </a:solidFill>
              </a:rPr>
              <a:t> Phase IV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8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589" b="10589"/>
          <a:stretch>
            <a:fillRect/>
          </a:stretch>
        </p:blipFill>
        <p:spPr>
          <a:xfrm>
            <a:off x="-629366" y="1002631"/>
            <a:ext cx="10039170" cy="5521157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Powderfinger Type"/>
                <a:cs typeface="Powderfinger Type"/>
              </a:rPr>
              <a:t>The Computing Evolutionary Path</a:t>
            </a:r>
            <a:endParaRPr lang="en-US" sz="3200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481399"/>
            <a:ext cx="3994303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1984 – Mac - visual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2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0316"/>
            <a:ext cx="11369965" cy="747294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Powderfinger Type"/>
                <a:cs typeface="Powderfinger Type"/>
              </a:rPr>
              <a:t>The Computing Evolutionary Path</a:t>
            </a:r>
            <a:endParaRPr lang="en-US" sz="3200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053" y="5970557"/>
            <a:ext cx="2287806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1985 – </a:t>
            </a:r>
            <a:r>
              <a:rPr lang="en-US" sz="2400" dirty="0" err="1" smtClean="0">
                <a:solidFill>
                  <a:srgbClr val="FFFFFF"/>
                </a:solidFill>
              </a:rPr>
              <a:t>Appletalk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3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116" y="-1"/>
            <a:ext cx="10607183" cy="798094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Powderfinger Type"/>
                <a:cs typeface="Powderfinger Type"/>
              </a:rPr>
              <a:t>The Computing Evolutionary Path</a:t>
            </a:r>
            <a:endParaRPr lang="en-US" sz="3200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895" y="5508892"/>
            <a:ext cx="4007527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1988 – TCP/IP and the NSFNET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3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brings us to 1990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(Or thereabouts)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73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were we talking about then?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24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14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71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019300"/>
            <a:ext cx="4572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04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57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30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09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43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12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86" y="274638"/>
            <a:ext cx="891721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had high hopes for the Internet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740" t="4387" r="4740" b="3991"/>
          <a:stretch/>
        </p:blipFill>
        <p:spPr>
          <a:xfrm>
            <a:off x="457200" y="1417639"/>
            <a:ext cx="8229600" cy="5331504"/>
          </a:xfrm>
        </p:spPr>
      </p:pic>
    </p:spTree>
    <p:extLst>
      <p:ext uri="{BB962C8B-B14F-4D97-AF65-F5344CB8AC3E}">
        <p14:creationId xmlns:p14="http://schemas.microsoft.com/office/powerpoint/2010/main" val="1894174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we were a lot younger then</a:t>
            </a:r>
            <a:endParaRPr lang="en-US" dirty="0"/>
          </a:p>
        </p:txBody>
      </p:sp>
      <p:pic>
        <p:nvPicPr>
          <p:cNvPr id="4" name="Content Placeholder 3" descr="Screen Shot 2014-05-05 at 3.03.3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r="168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923643" y="6219121"/>
            <a:ext cx="303804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Photo Credit: Aimee Ray https</a:t>
            </a:r>
            <a:r>
              <a:rPr lang="en-US" sz="700" dirty="0"/>
              <a:t>://</a:t>
            </a:r>
            <a:r>
              <a:rPr lang="en-US" sz="700" dirty="0" err="1"/>
              <a:t>www.flickr.com</a:t>
            </a:r>
            <a:r>
              <a:rPr lang="en-US" sz="700" dirty="0"/>
              <a:t>/photos/</a:t>
            </a:r>
            <a:r>
              <a:rPr lang="en-US" sz="700" dirty="0" err="1"/>
              <a:t>merwing</a:t>
            </a:r>
            <a:r>
              <a:rPr lang="en-US" sz="700" dirty="0"/>
              <a:t>/516164481</a:t>
            </a:r>
          </a:p>
        </p:txBody>
      </p:sp>
    </p:spTree>
    <p:extLst>
      <p:ext uri="{BB962C8B-B14F-4D97-AF65-F5344CB8AC3E}">
        <p14:creationId xmlns:p14="http://schemas.microsoft.com/office/powerpoint/2010/main" val="3139986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we were the underdog</a:t>
            </a:r>
            <a:endParaRPr lang="en-US" dirty="0"/>
          </a:p>
        </p:txBody>
      </p:sp>
      <p:pic>
        <p:nvPicPr>
          <p:cNvPr id="6" name="Picture 5" descr="Screen Shot 2014-05-05 at 3.06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29" y="1196521"/>
            <a:ext cx="3073400" cy="5499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84561" y="6645480"/>
            <a:ext cx="3092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Photo Credit: https</a:t>
            </a:r>
            <a:r>
              <a:rPr lang="en-US" sz="800" dirty="0"/>
              <a:t>://</a:t>
            </a:r>
            <a:r>
              <a:rPr lang="en-US" sz="800" dirty="0" err="1"/>
              <a:t>www.flickr.com</a:t>
            </a:r>
            <a:r>
              <a:rPr lang="en-US" sz="800" dirty="0"/>
              <a:t>/photos/</a:t>
            </a:r>
            <a:r>
              <a:rPr lang="en-US" sz="800" dirty="0" err="1"/>
              <a:t>barrielynn</a:t>
            </a:r>
            <a:r>
              <a:rPr lang="en-US" sz="800" dirty="0"/>
              <a:t>/1817195121</a:t>
            </a:r>
          </a:p>
        </p:txBody>
      </p:sp>
    </p:spTree>
    <p:extLst>
      <p:ext uri="{BB962C8B-B14F-4D97-AF65-F5344CB8AC3E}">
        <p14:creationId xmlns:p14="http://schemas.microsoft.com/office/powerpoint/2010/main" val="4169440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are different 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83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are different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142" y="2703286"/>
            <a:ext cx="5112657" cy="3422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We won</a:t>
            </a:r>
          </a:p>
          <a:p>
            <a:pPr marL="0" indent="0">
              <a:buNone/>
            </a:pPr>
            <a:r>
              <a:rPr lang="en-US" sz="2800" dirty="0" smtClean="0"/>
              <a:t>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8353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Around 25 Years Ago…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 smtClean="0"/>
              <a:t>In 1990, Peter </a:t>
            </a:r>
            <a:r>
              <a:rPr lang="en-AU" dirty="0" err="1" smtClean="0"/>
              <a:t>Elford</a:t>
            </a:r>
            <a:r>
              <a:rPr lang="en-AU" dirty="0" smtClean="0"/>
              <a:t> and I switched on the Australian Academic and Research Network for every University and CSIRO site in Australia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The Internet had arrived for the Australian Higher </a:t>
            </a:r>
            <a:r>
              <a:rPr lang="en-AU" dirty="0"/>
              <a:t>E</a:t>
            </a:r>
            <a:r>
              <a:rPr lang="en-AU" dirty="0" smtClean="0"/>
              <a:t>ducation and Research sector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So what were the issues then and how much have things changed…?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3691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are different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We won:</a:t>
            </a:r>
          </a:p>
          <a:p>
            <a:pPr marL="0" indent="0">
              <a:buNone/>
            </a:pPr>
            <a:r>
              <a:rPr lang="en-US" sz="2800" dirty="0" smtClean="0"/>
              <a:t>	We won the protocol wars with OSI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We won the voice wars with telephony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We won the content wars with television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	Computers and the Internet are now everywhere…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344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Recording </a:t>
            </a:r>
            <a:r>
              <a:rPr lang="en-US" b="1" dirty="0" smtClean="0"/>
              <a:t>everything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" y="2855686"/>
            <a:ext cx="4306207" cy="281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320" y="2465614"/>
            <a:ext cx="5140779" cy="3427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4392" y="575978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67364" y="59444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96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558" y="14877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Always with us</a:t>
            </a:r>
            <a:endParaRPr lang="en-US" dirty="0"/>
          </a:p>
        </p:txBody>
      </p:sp>
      <p:pic>
        <p:nvPicPr>
          <p:cNvPr id="5" name="Picture 4" descr="Screen Shot 2014-05-05 at 3.27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00" y="3710219"/>
            <a:ext cx="4295328" cy="3138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4061"/>
            <a:ext cx="5515429" cy="31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24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it sure looks like…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660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</a:t>
            </a:r>
            <a:r>
              <a:rPr lang="en-US" smtClean="0"/>
              <a:t>it sure looks </a:t>
            </a:r>
            <a:r>
              <a:rPr lang="en-US" dirty="0" smtClean="0"/>
              <a:t>like…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571" y="3664857"/>
            <a:ext cx="6957786" cy="10613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WE are now the subject!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55604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ies-banks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932" y="6585088"/>
            <a:ext cx="12146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Street Art: </a:t>
            </a:r>
            <a:r>
              <a:rPr lang="en-US" sz="1050" dirty="0" err="1" smtClean="0">
                <a:solidFill>
                  <a:schemeClr val="bg1"/>
                </a:solidFill>
              </a:rPr>
              <a:t>Banksy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97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did we get to this unexpected point?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73975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did we get to this unexpected point?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63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What happened over the past 25 years to get us here?</a:t>
            </a:r>
          </a:p>
          <a:p>
            <a:pPr marL="0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5905993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Happened?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63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The commercialisation of the electronic messaging Internet</a:t>
            </a:r>
          </a:p>
          <a:p>
            <a:pPr lvl="1"/>
            <a:r>
              <a:rPr lang="en-AU" dirty="0" smtClean="0"/>
              <a:t>The expansion from the academic and research stable to a public venture based largely on entrepreneurial activity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023" y="3950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00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Happened?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6365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The internal re-building of the telco industry</a:t>
            </a:r>
          </a:p>
          <a:p>
            <a:pPr lvl="1"/>
            <a:r>
              <a:rPr lang="en-AU" dirty="0" smtClean="0"/>
              <a:t>Active effort to engage with the Internet and integrate it into the </a:t>
            </a:r>
            <a:r>
              <a:rPr lang="en-AU" dirty="0" err="1" smtClean="0"/>
              <a:t>telco</a:t>
            </a:r>
            <a:r>
              <a:rPr lang="en-AU" dirty="0" smtClean="0"/>
              <a:t> service portfolio</a:t>
            </a:r>
          </a:p>
          <a:p>
            <a:pPr lvl="2"/>
            <a:r>
              <a:rPr lang="en-AU" dirty="0" smtClean="0"/>
              <a:t>The Internet was not originally seen as a threat to voice – but it was seen as a threat to their services</a:t>
            </a:r>
          </a:p>
          <a:p>
            <a:pPr lvl="1"/>
            <a:r>
              <a:rPr lang="en-AU" dirty="0" smtClean="0"/>
              <a:t>Active effort of the ISPs at the time to keep the </a:t>
            </a:r>
            <a:r>
              <a:rPr lang="en-AU" dirty="0" err="1" smtClean="0"/>
              <a:t>telcos</a:t>
            </a:r>
            <a:r>
              <a:rPr lang="en-AU" dirty="0" smtClean="0"/>
              <a:t> out!</a:t>
            </a:r>
          </a:p>
          <a:p>
            <a:pPr lvl="1"/>
            <a:r>
              <a:rPr lang="en-AU" dirty="0" smtClean="0"/>
              <a:t>Regulatory confusion</a:t>
            </a:r>
          </a:p>
          <a:p>
            <a:pPr marL="457200" lvl="1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2123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4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643" y="455051"/>
            <a:ext cx="8436428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The past is a foreign land – they do things differently there!</a:t>
            </a:r>
            <a:endParaRPr lang="en-US" dirty="0"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3016476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Happened?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6365"/>
            <a:ext cx="8229600" cy="4525963"/>
          </a:xfrm>
        </p:spPr>
        <p:txBody>
          <a:bodyPr>
            <a:normAutofit/>
          </a:bodyPr>
          <a:lstStyle/>
          <a:p>
            <a:r>
              <a:rPr lang="en-AU" dirty="0" smtClean="0"/>
              <a:t>The Web </a:t>
            </a:r>
            <a:r>
              <a:rPr lang="en-AU" dirty="0"/>
              <a:t>W</a:t>
            </a:r>
            <a:r>
              <a:rPr lang="en-AU" dirty="0" smtClean="0"/>
              <a:t>orld</a:t>
            </a:r>
          </a:p>
          <a:p>
            <a:pPr lvl="1"/>
            <a:r>
              <a:rPr lang="en-AU" dirty="0" smtClean="0"/>
              <a:t>De-</a:t>
            </a:r>
            <a:r>
              <a:rPr lang="en-AU" dirty="0" err="1" smtClean="0"/>
              <a:t>geeking</a:t>
            </a:r>
            <a:r>
              <a:rPr lang="en-AU" dirty="0" smtClean="0"/>
              <a:t> the Internet</a:t>
            </a:r>
          </a:p>
          <a:p>
            <a:pPr lvl="1"/>
            <a:r>
              <a:rPr lang="en-AU" dirty="0" smtClean="0"/>
              <a:t>Adding pictures and sound!</a:t>
            </a:r>
          </a:p>
          <a:p>
            <a:pPr lvl="1"/>
            <a:r>
              <a:rPr lang="en-AU" dirty="0" smtClean="0"/>
              <a:t>Lifting access capacity by the first orders of magnitude (Kilobits to Megabits)</a:t>
            </a:r>
          </a:p>
          <a:p>
            <a:pPr lvl="1"/>
            <a:r>
              <a:rPr lang="en-AU" dirty="0" smtClean="0"/>
              <a:t>Web content revolution</a:t>
            </a:r>
          </a:p>
          <a:p>
            <a:pPr lvl="1"/>
            <a:r>
              <a:rPr lang="en-AU" dirty="0" smtClean="0"/>
              <a:t>The rise of search</a:t>
            </a:r>
          </a:p>
          <a:p>
            <a:pPr lvl="1"/>
            <a:r>
              <a:rPr lang="en-AU" dirty="0" smtClean="0"/>
              <a:t>The emergence of VOIP as a threat to the </a:t>
            </a:r>
            <a:r>
              <a:rPr lang="en-AU" dirty="0" err="1" smtClean="0"/>
              <a:t>telco</a:t>
            </a:r>
            <a:r>
              <a:rPr lang="en-AU" dirty="0" smtClean="0"/>
              <a:t> core</a:t>
            </a:r>
          </a:p>
          <a:p>
            <a:pPr marL="457200" lvl="1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716936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Then what?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Broadband Capacity meets Broadband Content – the rise of the streamers</a:t>
            </a:r>
          </a:p>
          <a:p>
            <a:pPr lvl="1"/>
            <a:r>
              <a:rPr lang="en-AU" dirty="0" err="1" smtClean="0"/>
              <a:t>Noone</a:t>
            </a:r>
            <a:r>
              <a:rPr lang="en-AU" dirty="0" smtClean="0"/>
              <a:t> truly expected that the Internet would take on broadcast television at the pace and volume that it has played out</a:t>
            </a:r>
          </a:p>
          <a:p>
            <a:pPr lvl="1"/>
            <a:r>
              <a:rPr lang="en-AU" dirty="0" smtClean="0"/>
              <a:t>All of the capacity planning models for infrastructure engineering need to change</a:t>
            </a:r>
          </a:p>
          <a:p>
            <a:pPr lvl="1"/>
            <a:r>
              <a:rPr lang="en-AU" dirty="0" smtClean="0"/>
              <a:t>New business relationships between CDNs and IAPs had to be forged</a:t>
            </a:r>
          </a:p>
        </p:txBody>
      </p:sp>
    </p:spTree>
    <p:extLst>
      <p:ext uri="{BB962C8B-B14F-4D97-AF65-F5344CB8AC3E}">
        <p14:creationId xmlns:p14="http://schemas.microsoft.com/office/powerpoint/2010/main" val="166087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Then what?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ISP culling as volume economics places ever greater control over the access industry</a:t>
            </a:r>
          </a:p>
          <a:p>
            <a:pPr lvl="1"/>
            <a:r>
              <a:rPr lang="en-AU" dirty="0" smtClean="0"/>
              <a:t>Profitability is no longer based on aggressive market expansion, but on cost management</a:t>
            </a:r>
          </a:p>
          <a:p>
            <a:pPr lvl="1"/>
            <a:r>
              <a:rPr lang="en-AU" dirty="0" smtClean="0"/>
              <a:t>Volume wins in such a market, so the ISP industry aggregates up to a small (3 – 4) number of large providers in each national market</a:t>
            </a:r>
          </a:p>
          <a:p>
            <a:r>
              <a:rPr lang="en-AU" dirty="0" smtClean="0"/>
              <a:t>The assumptions of ubiquity and the “cloud”</a:t>
            </a:r>
          </a:p>
        </p:txBody>
      </p:sp>
    </p:spTree>
    <p:extLst>
      <p:ext uri="{BB962C8B-B14F-4D97-AF65-F5344CB8AC3E}">
        <p14:creationId xmlns:p14="http://schemas.microsoft.com/office/powerpoint/2010/main" val="2117853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64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iPhone!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787" y="2945202"/>
            <a:ext cx="3683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2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64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mobile ”smart device” has changed the Internet in almost every way</a:t>
            </a:r>
          </a:p>
          <a:p>
            <a:pPr lvl="1"/>
            <a:r>
              <a:rPr lang="en-US" dirty="0" smtClean="0"/>
              <a:t>the rise of social networks as a shared commentary of work and play</a:t>
            </a:r>
          </a:p>
          <a:p>
            <a:pPr lvl="1"/>
            <a:r>
              <a:rPr lang="en-US" dirty="0" smtClean="0"/>
              <a:t>the rise of the cloud as an adjunct to the terminal device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assumption of  network as a ubiquitous unlimited resource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13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what are the issues?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The “new” Internet is now all mobile:</a:t>
            </a: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~2 BILLION devices shipped in 2015</a:t>
            </a: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50% of all visible devices on the Internet</a:t>
            </a: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75% of all access service ARPU $ is mobiles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2400" dirty="0" smtClean="0"/>
              <a:t>So mobile access networks are the focus of “new” competition in the “new Internet”– right?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3623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what are the issues?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852" y="1425575"/>
            <a:ext cx="6394296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96023" y="6297284"/>
            <a:ext cx="19127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 smtClean="0"/>
              <a:t>pluseurope.over-blog.co</a:t>
            </a:r>
            <a:r>
              <a:rPr lang="en-US" sz="1000" dirty="0" err="1"/>
              <a:t>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5739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what are the issues?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Our expectations about what technology can and can</a:t>
            </a:r>
            <a:r>
              <a:rPr lang="uk-UA" dirty="0" smtClean="0"/>
              <a:t>’</a:t>
            </a:r>
            <a:r>
              <a:rPr lang="en-US" dirty="0" smtClean="0"/>
              <a:t>t achieve and reality sit on either side of an increasingly large credibility gap!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9250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Terrabit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was a “not in my lifetime – ever” dream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We are now using 100Gb transmission systems</a:t>
            </a:r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1Tb systems will probably appear in the coming 2 – 4 years</a:t>
            </a:r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Surprisingly, its still called “Ethernet”</a:t>
            </a:r>
          </a:p>
          <a:p>
            <a:pPr lvl="2" defTabSz="914400">
              <a:spcBef>
                <a:spcPts val="0"/>
              </a:spcBef>
            </a:pPr>
            <a:r>
              <a:rPr lang="en-US" dirty="0" smtClean="0"/>
              <a:t>And even more surprisingly we’ve been unable to figure out how to raise the packet MTU above 1,500 octets in an accepted standard manner!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905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IP was was the answer!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Yes, and No!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We have moved back into maintained network segmentation state with MPLS foundations in most large networks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The security issues with unmanaged endpoints and a non-segmented network were unworkable – so we addressed this by segmenting the network through “soft” circuit state overlays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And its likely that this will continue with the work on SDN and Open Flow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Hybrid virtual state network systems coupled with stateless packet datagrams are proving to be a </a:t>
            </a:r>
            <a:r>
              <a:rPr lang="en-US" dirty="0" smtClean="0"/>
              <a:t>resilient </a:t>
            </a:r>
            <a:r>
              <a:rPr lang="en-US" dirty="0" smtClean="0"/>
              <a:t>architecture for current networks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9372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45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cs typeface="Powderfinger Type"/>
              </a:rPr>
              <a:t>The Computing Evolutionary Path</a:t>
            </a:r>
            <a:endParaRPr lang="en-US" sz="2400" dirty="0">
              <a:cs typeface="Powderfinger 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688" y="6223454"/>
            <a:ext cx="3637346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1837</a:t>
            </a:r>
            <a:r>
              <a:rPr lang="en-US" dirty="0" smtClean="0">
                <a:solidFill>
                  <a:srgbClr val="FFFFFF"/>
                </a:solidFill>
              </a:rPr>
              <a:t> – Babbage’s Analytical Engine</a:t>
            </a:r>
          </a:p>
        </p:txBody>
      </p:sp>
    </p:spTree>
    <p:extLst>
      <p:ext uri="{BB962C8B-B14F-4D97-AF65-F5344CB8AC3E}">
        <p14:creationId xmlns:p14="http://schemas.microsoft.com/office/powerpoint/2010/main" val="300560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IPv6 was the answer!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Yes, and No!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We could not conceive of a network that had run out of IP addresses – it seemed to be a contradictions in terms</a:t>
            </a:r>
          </a:p>
          <a:p>
            <a:pPr lvl="1" defTabSz="914400">
              <a:spcBef>
                <a:spcPts val="0"/>
              </a:spcBef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So we were all meant to switch over to IPv6 well before IPv4 collapsed</a:t>
            </a:r>
          </a:p>
          <a:p>
            <a:pPr lvl="1" defTabSz="914400">
              <a:spcBef>
                <a:spcPts val="0"/>
              </a:spcBef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Which we haven’t</a:t>
            </a:r>
          </a:p>
          <a:p>
            <a:pPr lvl="1" defTabSz="914400">
              <a:spcBef>
                <a:spcPts val="0"/>
              </a:spcBef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Which means that we are in an unanticipated environment that demands we run IPv4 </a:t>
            </a:r>
            <a:r>
              <a:rPr lang="en-US" b="1" dirty="0" smtClean="0"/>
              <a:t>and</a:t>
            </a:r>
            <a:r>
              <a:rPr lang="en-US" b="1" dirty="0" smtClean="0"/>
              <a:t> </a:t>
            </a:r>
            <a:r>
              <a:rPr lang="en-US" dirty="0" smtClean="0"/>
              <a:t>IPv6 without a clear end in sight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0586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Every device needs its own unique IP address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Well obviously that’s not the case!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We managed to change this by changing the basic model of the network from a peer-to-peer mesh to a client/server architecture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Clients did not need to use a dedicated address, and could share an address from a common pool using NATs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NATs are everywhere today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And now we are wondering just how far NATs can scale!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44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NATS are a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roadbump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in the evolution of IP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It’s still unclear, but we are getting really good at running a NAT-based Internet!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Applications are now NAT agile</a:t>
            </a:r>
          </a:p>
          <a:p>
            <a:pPr lvl="1" defTabSz="914400">
              <a:spcBef>
                <a:spcPts val="0"/>
              </a:spcBef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We are now pushing address sharing into the server side</a:t>
            </a:r>
          </a:p>
          <a:p>
            <a:pPr marL="914400" lvl="2" indent="0" defTabSz="914400">
              <a:spcBef>
                <a:spcPts val="0"/>
              </a:spcBef>
              <a:buNone/>
            </a:pPr>
            <a:r>
              <a:rPr lang="en-US" dirty="0" smtClean="0"/>
              <a:t>The Internet’s Name System is the last piece of cohesive glue</a:t>
            </a:r>
          </a:p>
          <a:p>
            <a:pPr marL="914400" lvl="2" indent="0" defTabSz="914400">
              <a:spcBef>
                <a:spcPts val="0"/>
              </a:spcBef>
              <a:buNone/>
            </a:pPr>
            <a:endParaRPr lang="en-US" dirty="0" smtClean="0"/>
          </a:p>
          <a:p>
            <a:pPr lvl="1" defTabSz="914400">
              <a:spcBef>
                <a:spcPts val="0"/>
              </a:spcBef>
            </a:pPr>
            <a:r>
              <a:rPr lang="en-US" dirty="0" smtClean="0"/>
              <a:t>It may be that nobody wants to rebuild the old peer IP network architecture, so we will be stuck with NATs forever!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181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NATs can scale infinitely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 they can’t</a:t>
            </a:r>
          </a:p>
          <a:p>
            <a:pPr marL="0" indent="0">
              <a:buNone/>
            </a:pPr>
            <a:endParaRPr lang="en-US" dirty="0"/>
          </a:p>
          <a:p>
            <a:pPr marL="400050" lvl="1" indent="0">
              <a:buNone/>
            </a:pPr>
            <a:r>
              <a:rPr lang="en-US" dirty="0" smtClean="0"/>
              <a:t>But we just don’t know if they can scale up to the same point as IPv6!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159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We can stop spam!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 we can’t!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/>
              <a:t>We’ve tried:</a:t>
            </a:r>
          </a:p>
          <a:p>
            <a:pPr marL="914400" lvl="2" indent="0">
              <a:buNone/>
            </a:pPr>
            <a:r>
              <a:rPr lang="en-US" dirty="0" smtClean="0"/>
              <a:t>IP Black lists, DNS black lists, Grey Lists, White lists, Certification, Domain Keys, Content inspection, Data Analytics, rules, inferences, blocking, permission, regulation, legislation, industry codes of conduct, </a:t>
            </a:r>
            <a:r>
              <a:rPr lang="is-IS" dirty="0" smtClean="0"/>
              <a:t>…</a:t>
            </a:r>
          </a:p>
          <a:p>
            <a:pPr marL="914400" lvl="2" indent="0">
              <a:buNone/>
            </a:pPr>
            <a:endParaRPr lang="is-IS" dirty="0" smtClean="0"/>
          </a:p>
          <a:p>
            <a:pPr lvl="1"/>
            <a:r>
              <a:rPr lang="is-IS" dirty="0" smtClean="0"/>
              <a:t>It seems that no matter how high we build the wall, SPAM manages to get over it!</a:t>
            </a:r>
          </a:p>
          <a:p>
            <a:pPr lvl="1"/>
            <a:endParaRPr lang="is-IS" dirty="0" smtClean="0"/>
          </a:p>
          <a:p>
            <a:pPr lvl="1"/>
            <a:r>
              <a:rPr lang="is-IS" dirty="0" smtClean="0"/>
              <a:t>And so far there is no solution in sight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295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We can “fix”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Security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No we can’t!</a:t>
            </a:r>
            <a:endParaRPr lang="en-US" dirty="0"/>
          </a:p>
          <a:p>
            <a:pPr marL="857250" lvl="1" indent="-457200"/>
            <a:endParaRPr lang="en-US" dirty="0" smtClean="0"/>
          </a:p>
          <a:p>
            <a:pPr marL="857250" lvl="1" indent="-457200"/>
            <a:r>
              <a:rPr lang="en-US" dirty="0" smtClean="0"/>
              <a:t>Does anyone even think that this is a solvable problem any more?</a:t>
            </a:r>
          </a:p>
          <a:p>
            <a:pPr marL="857250" lvl="1" indent="-457200"/>
            <a:endParaRPr lang="en-US" dirty="0" smtClean="0"/>
          </a:p>
          <a:p>
            <a:pPr marL="857250" lvl="1" indent="-457200"/>
            <a:r>
              <a:rPr lang="en-US" dirty="0" smtClean="0"/>
              <a:t>The Internet is alive with malware, </a:t>
            </a:r>
            <a:r>
              <a:rPr lang="en-US" dirty="0" err="1" smtClean="0"/>
              <a:t>trojans</a:t>
            </a:r>
            <a:r>
              <a:rPr lang="en-US" dirty="0" smtClean="0"/>
              <a:t>, scanners, bots, ransomware, hackers, cyber criminals, cyber warfare,</a:t>
            </a:r>
            <a:r>
              <a:rPr lang="is-IS" dirty="0" smtClean="0"/>
              <a:t>…</a:t>
            </a:r>
          </a:p>
          <a:p>
            <a:pPr marL="857250" lvl="1" indent="-457200"/>
            <a:endParaRPr lang="is-IS" dirty="0" smtClean="0"/>
          </a:p>
          <a:p>
            <a:pPr marL="857250" lvl="1" indent="-457200"/>
            <a:r>
              <a:rPr lang="is-IS" dirty="0" smtClean="0"/>
              <a:t>And if this is a “war” then we’ve lost every battle so far!</a:t>
            </a:r>
          </a:p>
          <a:p>
            <a:pPr marL="857250" lvl="1" indent="-457200"/>
            <a:endParaRPr lang="en-US" dirty="0" smtClean="0"/>
          </a:p>
          <a:p>
            <a:pPr marL="857250" lvl="1" indent="-457200"/>
            <a:r>
              <a:rPr lang="en-US" dirty="0" smtClean="0"/>
              <a:t>Complex systems appear to be vulnerable simply because they are </a:t>
            </a:r>
            <a:r>
              <a:rPr lang="en-US" dirty="0" smtClean="0"/>
              <a:t>complex</a:t>
            </a:r>
          </a:p>
          <a:p>
            <a:pPr marL="1257300" lvl="3" indent="0">
              <a:buNone/>
            </a:pPr>
            <a:r>
              <a:rPr lang="en-US" sz="2200" dirty="0" smtClean="0"/>
              <a:t>And </a:t>
            </a:r>
            <a:r>
              <a:rPr lang="en-US" sz="2200" dirty="0" smtClean="0"/>
              <a:t>we have no idea how to live in this toxic environment</a:t>
            </a:r>
          </a:p>
          <a:p>
            <a:pPr marL="1257300" lvl="2" indent="-457200"/>
            <a:endParaRPr lang="en-US" dirty="0" smtClean="0"/>
          </a:p>
          <a:p>
            <a:pPr marL="857250" lvl="1" indent="-457200"/>
            <a:r>
              <a:rPr lang="en-US" dirty="0" smtClean="0"/>
              <a:t>So far all of us are just “feeling lucky”</a:t>
            </a:r>
          </a:p>
          <a:p>
            <a:pPr marL="857250" lvl="1" indent="-4572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1454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 vs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Encryption gives you Security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 it doesn’t!</a:t>
            </a:r>
            <a:endParaRPr lang="en-US" dirty="0"/>
          </a:p>
          <a:p>
            <a:pPr lvl="1"/>
            <a:r>
              <a:rPr lang="en-US" dirty="0" smtClean="0"/>
              <a:t>It just changes the locus of attack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And at the same time creates a deluded sense of security without the substance of assured robust security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current PKI Certificate framework used by Internet servers has been compromised many times, and will be compromised many more times</a:t>
            </a:r>
          </a:p>
          <a:p>
            <a:pPr lvl="2"/>
            <a:r>
              <a:rPr lang="en-US" dirty="0" smtClean="0"/>
              <a:t>But we just don</a:t>
            </a:r>
            <a:r>
              <a:rPr lang="uk-UA" dirty="0" smtClean="0"/>
              <a:t>’</a:t>
            </a:r>
            <a:r>
              <a:rPr lang="en-US" dirty="0" smtClean="0"/>
              <a:t>t want to change our </a:t>
            </a:r>
            <a:r>
              <a:rPr lang="en-US" dirty="0" err="1" smtClean="0"/>
              <a:t>behaviours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972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is no Plan B, and no going back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have passed the point of no return a long time ago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are now completely reliant on this hyper-connected environment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are now counting on Moore’s law forever: ever faster, ever cheaper, ever smaller, everywhere.</a:t>
            </a:r>
          </a:p>
          <a:p>
            <a:pPr marL="400050" lvl="1" indent="0" defTabSz="914400">
              <a:spcBef>
                <a:spcPts val="0"/>
              </a:spcBef>
              <a:buFontTx/>
              <a:buNone/>
              <a:defRPr/>
            </a:pPr>
            <a:r>
              <a:rPr lang="en-US" dirty="0" smtClean="0"/>
              <a:t>Even though the silicon engineers continuously declaim that the end is nigh for Moore’s Law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are now being driven by change, not driving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867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what are the issues?</a:t>
            </a:r>
            <a:endParaRPr lang="en-AU" dirty="0"/>
          </a:p>
        </p:txBody>
      </p:sp>
      <p:pic>
        <p:nvPicPr>
          <p:cNvPr id="4" name="Content Placeholder 3" descr="Screen Shot 2015-09-22 at 5.41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r="5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49126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24" y="4155074"/>
            <a:ext cx="2628199" cy="1984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1103">
            <a:off x="79303" y="1312292"/>
            <a:ext cx="4063042" cy="2285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376" y="3160125"/>
            <a:ext cx="3620933" cy="1986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Carriage vs Content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4084">
            <a:off x="5870521" y="1768414"/>
            <a:ext cx="3092091" cy="1739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62036">
            <a:off x="7414172" y="3321170"/>
            <a:ext cx="1664898" cy="1664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01263">
            <a:off x="5689056" y="4896794"/>
            <a:ext cx="3121473" cy="1138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75" y="2738358"/>
            <a:ext cx="882666" cy="10102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57591">
            <a:off x="-440158" y="3459241"/>
            <a:ext cx="2392327" cy="17942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78482">
            <a:off x="1186704" y="3117170"/>
            <a:ext cx="1246166" cy="5919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1557" y="3747809"/>
            <a:ext cx="1684726" cy="1052954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4117868" y="4558617"/>
            <a:ext cx="780527" cy="371745"/>
          </a:xfrm>
          <a:custGeom>
            <a:avLst/>
            <a:gdLst>
              <a:gd name="connsiteX0" fmla="*/ 0 w 780527"/>
              <a:gd name="connsiteY0" fmla="*/ 80889 h 371745"/>
              <a:gd name="connsiteX1" fmla="*/ 607555 w 780527"/>
              <a:gd name="connsiteY1" fmla="*/ 80889 h 371745"/>
              <a:gd name="connsiteX2" fmla="*/ 466406 w 780527"/>
              <a:gd name="connsiteY2" fmla="*/ 1109 h 371745"/>
              <a:gd name="connsiteX3" fmla="*/ 779388 w 780527"/>
              <a:gd name="connsiteY3" fmla="*/ 148395 h 371745"/>
              <a:gd name="connsiteX4" fmla="*/ 576870 w 780527"/>
              <a:gd name="connsiteY4" fmla="*/ 369324 h 371745"/>
              <a:gd name="connsiteX5" fmla="*/ 718019 w 780527"/>
              <a:gd name="connsiteY5" fmla="*/ 264996 h 371745"/>
              <a:gd name="connsiteX6" fmla="*/ 42959 w 780527"/>
              <a:gd name="connsiteY6" fmla="*/ 246586 h 37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527" h="371745">
                <a:moveTo>
                  <a:pt x="0" y="80889"/>
                </a:moveTo>
                <a:cubicBezTo>
                  <a:pt x="264910" y="87537"/>
                  <a:pt x="529821" y="94186"/>
                  <a:pt x="607555" y="80889"/>
                </a:cubicBezTo>
                <a:cubicBezTo>
                  <a:pt x="685289" y="67592"/>
                  <a:pt x="437767" y="-10142"/>
                  <a:pt x="466406" y="1109"/>
                </a:cubicBezTo>
                <a:cubicBezTo>
                  <a:pt x="495045" y="12360"/>
                  <a:pt x="760977" y="87026"/>
                  <a:pt x="779388" y="148395"/>
                </a:cubicBezTo>
                <a:cubicBezTo>
                  <a:pt x="797799" y="209764"/>
                  <a:pt x="587098" y="349891"/>
                  <a:pt x="576870" y="369324"/>
                </a:cubicBezTo>
                <a:cubicBezTo>
                  <a:pt x="566642" y="388758"/>
                  <a:pt x="807004" y="285452"/>
                  <a:pt x="718019" y="264996"/>
                </a:cubicBezTo>
                <a:cubicBezTo>
                  <a:pt x="629034" y="244540"/>
                  <a:pt x="335996" y="245563"/>
                  <a:pt x="42959" y="246586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970266" y="4491036"/>
            <a:ext cx="718019" cy="425485"/>
          </a:xfrm>
          <a:custGeom>
            <a:avLst/>
            <a:gdLst>
              <a:gd name="connsiteX0" fmla="*/ 711882 w 718019"/>
              <a:gd name="connsiteY0" fmla="*/ 142334 h 425485"/>
              <a:gd name="connsiteX1" fmla="*/ 153423 w 718019"/>
              <a:gd name="connsiteY1" fmla="*/ 130060 h 425485"/>
              <a:gd name="connsiteX2" fmla="*/ 294572 w 718019"/>
              <a:gd name="connsiteY2" fmla="*/ 1185 h 425485"/>
              <a:gd name="connsiteX3" fmla="*/ 0 w 718019"/>
              <a:gd name="connsiteY3" fmla="*/ 215977 h 425485"/>
              <a:gd name="connsiteX4" fmla="*/ 294572 w 718019"/>
              <a:gd name="connsiteY4" fmla="*/ 424632 h 425485"/>
              <a:gd name="connsiteX5" fmla="*/ 135012 w 718019"/>
              <a:gd name="connsiteY5" fmla="*/ 289619 h 425485"/>
              <a:gd name="connsiteX6" fmla="*/ 718019 w 718019"/>
              <a:gd name="connsiteY6" fmla="*/ 283483 h 42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019" h="425485">
                <a:moveTo>
                  <a:pt x="711882" y="142334"/>
                </a:moveTo>
                <a:lnTo>
                  <a:pt x="153423" y="130060"/>
                </a:lnTo>
                <a:cubicBezTo>
                  <a:pt x="83871" y="106535"/>
                  <a:pt x="320142" y="-13135"/>
                  <a:pt x="294572" y="1185"/>
                </a:cubicBezTo>
                <a:cubicBezTo>
                  <a:pt x="269001" y="15504"/>
                  <a:pt x="0" y="145403"/>
                  <a:pt x="0" y="215977"/>
                </a:cubicBezTo>
                <a:cubicBezTo>
                  <a:pt x="0" y="286551"/>
                  <a:pt x="272070" y="412358"/>
                  <a:pt x="294572" y="424632"/>
                </a:cubicBezTo>
                <a:cubicBezTo>
                  <a:pt x="317074" y="436906"/>
                  <a:pt x="64438" y="313144"/>
                  <a:pt x="135012" y="289619"/>
                </a:cubicBezTo>
                <a:cubicBezTo>
                  <a:pt x="205586" y="266094"/>
                  <a:pt x="461802" y="274788"/>
                  <a:pt x="718019" y="283483"/>
                </a:cubicBezTo>
              </a:path>
            </a:pathLst>
          </a:cu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29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21" y="-1229480"/>
            <a:ext cx="9420955" cy="1256127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cs typeface="Powderfinger Type"/>
              </a:rPr>
              <a:t>The Computing Evolutionary Path</a:t>
            </a:r>
            <a:endParaRPr lang="en-US" sz="2400" dirty="0"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3762" y="6198456"/>
            <a:ext cx="2836196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1943</a:t>
            </a:r>
            <a:r>
              <a:rPr lang="en-US" dirty="0" smtClean="0">
                <a:solidFill>
                  <a:srgbClr val="FFFFFF"/>
                </a:solidFill>
              </a:rPr>
              <a:t> – Colossus Computer</a:t>
            </a:r>
          </a:p>
        </p:txBody>
      </p:sp>
    </p:spTree>
    <p:extLst>
      <p:ext uri="{BB962C8B-B14F-4D97-AF65-F5344CB8AC3E}">
        <p14:creationId xmlns:p14="http://schemas.microsoft.com/office/powerpoint/2010/main" val="190246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Silicon Ubiquity</a:t>
            </a:r>
            <a:endParaRPr lang="en-AU" dirty="0"/>
          </a:p>
        </p:txBody>
      </p:sp>
      <p:pic>
        <p:nvPicPr>
          <p:cNvPr id="5" name="Picture 4" descr="Screen Shot 2015-09-22 at 5.42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9" y="1587688"/>
            <a:ext cx="7453548" cy="49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158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Silicon Stupidity</a:t>
            </a:r>
            <a:endParaRPr lang="en-AU" dirty="0"/>
          </a:p>
        </p:txBody>
      </p:sp>
      <p:pic>
        <p:nvPicPr>
          <p:cNvPr id="4" name="Picture 3" descr="Screen Shot 2015-09-22 at 5.4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87" y="1787716"/>
            <a:ext cx="2946651" cy="2576875"/>
          </a:xfrm>
          <a:prstGeom prst="rect">
            <a:avLst/>
          </a:prstGeom>
        </p:spPr>
      </p:pic>
      <p:pic>
        <p:nvPicPr>
          <p:cNvPr id="7" name="Picture 6" descr="Screen Shot 2015-09-22 at 5.49.5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/>
          <a:stretch/>
        </p:blipFill>
        <p:spPr>
          <a:xfrm>
            <a:off x="7351790" y="2355038"/>
            <a:ext cx="1252423" cy="1323015"/>
          </a:xfrm>
          <a:prstGeom prst="rect">
            <a:avLst/>
          </a:prstGeom>
        </p:spPr>
      </p:pic>
      <p:pic>
        <p:nvPicPr>
          <p:cNvPr id="8" name="Picture 7" descr="Screen Shot 2015-09-22 at 5.53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9" y="3947982"/>
            <a:ext cx="3718692" cy="2219685"/>
          </a:xfrm>
          <a:prstGeom prst="rect">
            <a:avLst/>
          </a:prstGeom>
        </p:spPr>
      </p:pic>
      <p:pic>
        <p:nvPicPr>
          <p:cNvPr id="9" name="Picture 8" descr="Screen Shot 2015-09-22 at 5.56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65" y="1227985"/>
            <a:ext cx="2420662" cy="2610518"/>
          </a:xfrm>
          <a:prstGeom prst="rect">
            <a:avLst/>
          </a:prstGeom>
        </p:spPr>
      </p:pic>
      <p:pic>
        <p:nvPicPr>
          <p:cNvPr id="10" name="Picture 9" descr="Screen Shot 2015-09-22 at 6.02.0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14" y="4364591"/>
            <a:ext cx="3722199" cy="23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060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 with the old and in with the new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new product that is being marketed is now the online individual user – mass market media channels are now declining in relevance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097384" y="3707736"/>
            <a:ext cx="4589416" cy="2546385"/>
            <a:chOff x="457200" y="2693106"/>
            <a:chExt cx="4589416" cy="25463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693106"/>
              <a:ext cx="4589416" cy="254638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90273" y="2951747"/>
              <a:ext cx="3659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Google </a:t>
              </a:r>
              <a:r>
                <a:rPr lang="en-US" smtClean="0"/>
                <a:t>Annual Revenue: 2002 - 2015</a:t>
              </a:r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8011" y="3863181"/>
            <a:ext cx="3356368" cy="2518899"/>
            <a:chOff x="5230853" y="2824207"/>
            <a:chExt cx="3356368" cy="25188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0853" y="3160658"/>
              <a:ext cx="3271709" cy="21824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30853" y="2824207"/>
              <a:ext cx="3356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Fairfax Media </a:t>
              </a:r>
              <a:r>
                <a:rPr lang="en-US" sz="1400" dirty="0" smtClean="0"/>
                <a:t>Annual Revenue</a:t>
              </a:r>
              <a:r>
                <a:rPr lang="en-US" sz="1400" smtClean="0"/>
                <a:t>: 2011 </a:t>
              </a:r>
              <a:r>
                <a:rPr lang="en-US" sz="1400" dirty="0" smtClean="0"/>
                <a:t>- 2015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019060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Nowhere and Nothing to Hide Any more!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0" y="2669381"/>
            <a:ext cx="63500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462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where does it head?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9967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1800" dirty="0" smtClean="0"/>
              <a:t>In 1990, when Peter and I were connecting up campuses in Australia, our world had:</a:t>
            </a:r>
          </a:p>
          <a:p>
            <a:pPr lvl="1"/>
            <a:r>
              <a:rPr lang="en-AU" sz="1600" dirty="0" smtClean="0"/>
              <a:t>mobile phones the size of briefcases</a:t>
            </a:r>
          </a:p>
          <a:p>
            <a:pPr lvl="1"/>
            <a:r>
              <a:rPr lang="en-AU" sz="1600" dirty="0" smtClean="0"/>
              <a:t>“portable” computers that weren’t even </a:t>
            </a:r>
            <a:r>
              <a:rPr lang="en-AU" sz="1600" dirty="0" err="1" smtClean="0"/>
              <a:t>luggable</a:t>
            </a:r>
            <a:r>
              <a:rPr lang="en-AU" sz="1600" dirty="0" smtClean="0"/>
              <a:t>!</a:t>
            </a:r>
          </a:p>
          <a:p>
            <a:pPr lvl="1"/>
            <a:r>
              <a:rPr lang="en-AU" sz="1600" dirty="0"/>
              <a:t>c</a:t>
            </a:r>
            <a:r>
              <a:rPr lang="en-AU" sz="1600" dirty="0" smtClean="0"/>
              <a:t>ameras that loaded film</a:t>
            </a:r>
          </a:p>
          <a:p>
            <a:pPr lvl="1"/>
            <a:r>
              <a:rPr lang="en-AU" sz="1600" dirty="0" smtClean="0"/>
              <a:t>“real” computers that were multi-million dollar investments with cluster of work bees to tend them</a:t>
            </a:r>
          </a:p>
          <a:p>
            <a:pPr lvl="1"/>
            <a:r>
              <a:rPr lang="en-AU" sz="1600" dirty="0" smtClean="0"/>
              <a:t>“technology” as a skilled occupation undertaken by a small cadre of educated professional engineers</a:t>
            </a:r>
          </a:p>
          <a:p>
            <a:pPr lvl="1"/>
            <a:r>
              <a:rPr lang="en-AU" sz="1600" dirty="0" smtClean="0"/>
              <a:t>And it may have had Microsoft and Apple, but it had no Google!</a:t>
            </a:r>
          </a:p>
          <a:p>
            <a:pPr lvl="1"/>
            <a:endParaRPr lang="en-AU" sz="1800" dirty="0" smtClean="0"/>
          </a:p>
          <a:p>
            <a:pPr marL="0" indent="0">
              <a:buNone/>
            </a:pPr>
            <a:r>
              <a:rPr lang="en-AU" sz="2000" dirty="0" smtClean="0"/>
              <a:t>Much of that world has vanished!</a:t>
            </a:r>
          </a:p>
          <a:p>
            <a:pPr marL="0" indent="0">
              <a:buNone/>
            </a:pPr>
            <a:endParaRPr lang="en-AU" sz="2000" dirty="0" smtClean="0"/>
          </a:p>
          <a:p>
            <a:pPr marL="0" indent="0">
              <a:buNone/>
            </a:pPr>
            <a:r>
              <a:rPr lang="en-AU" sz="1800" dirty="0"/>
              <a:t>	</a:t>
            </a:r>
            <a:endParaRPr lang="en-AU" sz="1800" dirty="0" smtClean="0"/>
          </a:p>
          <a:p>
            <a:pPr marL="0" indent="0">
              <a:buNone/>
            </a:pPr>
            <a:r>
              <a:rPr lang="en-AU" sz="1800" dirty="0" smtClean="0"/>
              <a:t> 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994639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where does it head?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9967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400" dirty="0" smtClean="0"/>
              <a:t>What has replaced it is both oddly familiar and strangely alien at the same time:</a:t>
            </a:r>
          </a:p>
          <a:p>
            <a:pPr lvl="1"/>
            <a:r>
              <a:rPr lang="en-AU" sz="1800" dirty="0" smtClean="0"/>
              <a:t>telephones you talk to, not talk through</a:t>
            </a:r>
          </a:p>
          <a:p>
            <a:pPr lvl="1"/>
            <a:r>
              <a:rPr lang="en-AU" sz="1800" dirty="0" smtClean="0"/>
              <a:t>cameras that take the picture you actually wanted to take</a:t>
            </a:r>
          </a:p>
          <a:p>
            <a:pPr lvl="1"/>
            <a:r>
              <a:rPr lang="en-AU" sz="1800" dirty="0" smtClean="0"/>
              <a:t>cars that can drive you, rather than cars that you drive</a:t>
            </a:r>
          </a:p>
          <a:p>
            <a:pPr marL="0" indent="0">
              <a:buNone/>
            </a:pPr>
            <a:endParaRPr lang="en-AU" sz="2400" b="1" dirty="0" smtClean="0"/>
          </a:p>
          <a:p>
            <a:pPr marL="0" indent="0">
              <a:buNone/>
            </a:pPr>
            <a:r>
              <a:rPr lang="en-AU" sz="2400" dirty="0" smtClean="0"/>
              <a:t>And most of this took just 25 years!</a:t>
            </a:r>
          </a:p>
        </p:txBody>
      </p:sp>
    </p:spTree>
    <p:extLst>
      <p:ext uri="{BB962C8B-B14F-4D97-AF65-F5344CB8AC3E}">
        <p14:creationId xmlns:p14="http://schemas.microsoft.com/office/powerpoint/2010/main" val="14495017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where does it head?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9967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400" dirty="0" smtClean="0"/>
              <a:t>So what can we expect in 25 years time?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 smtClean="0"/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 smtClean="0"/>
          </a:p>
        </p:txBody>
      </p:sp>
    </p:spTree>
    <p:extLst>
      <p:ext uri="{BB962C8B-B14F-4D97-AF65-F5344CB8AC3E}">
        <p14:creationId xmlns:p14="http://schemas.microsoft.com/office/powerpoint/2010/main" val="20684853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where does it head?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9967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400" dirty="0" smtClean="0"/>
              <a:t>So what can we expect in 25 years time?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 smtClean="0"/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r>
              <a:rPr lang="en-AU" sz="2400" dirty="0" smtClean="0"/>
              <a:t>Firstly, it’s not gong to stop here!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 smtClean="0"/>
          </a:p>
        </p:txBody>
      </p:sp>
    </p:spTree>
    <p:extLst>
      <p:ext uri="{BB962C8B-B14F-4D97-AF65-F5344CB8AC3E}">
        <p14:creationId xmlns:p14="http://schemas.microsoft.com/office/powerpoint/2010/main" val="17009734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where does it head?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9967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400" dirty="0" smtClean="0"/>
              <a:t>So what can we expect in 25 years time?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 smtClean="0"/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r>
              <a:rPr lang="en-AU" sz="2400" dirty="0" smtClean="0"/>
              <a:t>Firstly, it’s not gong to stop here!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AU" sz="2400" dirty="0" smtClean="0"/>
          </a:p>
        </p:txBody>
      </p:sp>
      <p:sp>
        <p:nvSpPr>
          <p:cNvPr id="4" name="TextBox 3"/>
          <p:cNvSpPr txBox="1"/>
          <p:nvPr/>
        </p:nvSpPr>
        <p:spPr>
          <a:xfrm rot="21319515">
            <a:off x="2460172" y="3900182"/>
            <a:ext cx="407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But after saying that, what 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will happen in 25 years is far harder to predict!</a:t>
            </a:r>
            <a:endParaRPr lang="en-US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461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65" y="55747"/>
            <a:ext cx="5980422" cy="1143000"/>
          </a:xfrm>
        </p:spPr>
        <p:txBody>
          <a:bodyPr/>
          <a:lstStyle/>
          <a:p>
            <a:r>
              <a:rPr lang="en-US" dirty="0" smtClean="0"/>
              <a:t>“Smart” futures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87" y="1082940"/>
            <a:ext cx="1903106" cy="3297891"/>
          </a:xfrm>
        </p:spPr>
      </p:pic>
      <p:sp>
        <p:nvSpPr>
          <p:cNvPr id="5" name="TextBox 4"/>
          <p:cNvSpPr txBox="1"/>
          <p:nvPr/>
        </p:nvSpPr>
        <p:spPr>
          <a:xfrm>
            <a:off x="5816193" y="4119221"/>
            <a:ext cx="16754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The Economist, June 2016</a:t>
            </a:r>
            <a:endParaRPr lang="en-US" sz="1050" dirty="0"/>
          </a:p>
        </p:txBody>
      </p:sp>
      <p:sp>
        <p:nvSpPr>
          <p:cNvPr id="6" name="TextBox 5"/>
          <p:cNvSpPr txBox="1"/>
          <p:nvPr/>
        </p:nvSpPr>
        <p:spPr>
          <a:xfrm>
            <a:off x="258792" y="1285336"/>
            <a:ext cx="325215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There will be more machines, and more powerful machines</a:t>
            </a:r>
          </a:p>
          <a:p>
            <a:endParaRPr lang="en-US" sz="1400" dirty="0"/>
          </a:p>
          <a:p>
            <a:r>
              <a:rPr lang="en-US" sz="1400" dirty="0" smtClean="0"/>
              <a:t>These automated systems will focus on human activities, and they will be driving to the point of using machinery rather than human </a:t>
            </a:r>
            <a:r>
              <a:rPr lang="en-US" sz="1400" dirty="0" err="1" smtClean="0"/>
              <a:t>labour</a:t>
            </a:r>
            <a:r>
              <a:rPr lang="en-US" sz="1400" dirty="0" smtClean="0"/>
              <a:t> for a myriad of current activities</a:t>
            </a:r>
          </a:p>
          <a:p>
            <a:endParaRPr lang="en-US" sz="1400" dirty="0"/>
          </a:p>
          <a:p>
            <a:r>
              <a:rPr lang="en-US" sz="1400" dirty="0" smtClean="0"/>
              <a:t>The focus on the elements of computing and network requirements of these systems will probably shift from means to outcomes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709" y="4380831"/>
            <a:ext cx="4163517" cy="2227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193" y="2941607"/>
            <a:ext cx="3134171" cy="1113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021" y="259804"/>
            <a:ext cx="2010513" cy="26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0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5994" y="0"/>
            <a:ext cx="12483784" cy="8254415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cs typeface="Powderfinger Type"/>
              </a:rPr>
              <a:t>The Computing Evolutionary Path</a:t>
            </a:r>
            <a:endParaRPr lang="en-US" sz="2400" dirty="0"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474" y="5761789"/>
            <a:ext cx="3653351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1946</a:t>
            </a:r>
            <a:r>
              <a:rPr lang="en-US" dirty="0" smtClean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Eniac</a:t>
            </a:r>
            <a:r>
              <a:rPr lang="en-US" dirty="0" smtClean="0">
                <a:solidFill>
                  <a:srgbClr val="FFFFFF"/>
                </a:solidFill>
              </a:rPr>
              <a:t> – a numeric calculator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7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584" y="2713785"/>
            <a:ext cx="8229600" cy="1143000"/>
          </a:xfrm>
        </p:spPr>
        <p:txBody>
          <a:bodyPr/>
          <a:lstStyle/>
          <a:p>
            <a:r>
              <a:rPr lang="en-AU" dirty="0" smtClean="0"/>
              <a:t>Thanks!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251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cs typeface="Powderfinger Type"/>
              </a:rPr>
              <a:t>The Computing Evolutionary Path</a:t>
            </a:r>
            <a:endParaRPr lang="en-US" sz="2400" dirty="0"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15263" y="2914316"/>
            <a:ext cx="2314456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1947</a:t>
            </a:r>
            <a:r>
              <a:rPr lang="en-US" dirty="0" smtClean="0">
                <a:solidFill>
                  <a:srgbClr val="FFFFFF"/>
                </a:solidFill>
              </a:rPr>
              <a:t>– The Transistor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15" y="1813881"/>
            <a:ext cx="4521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9221" y="6310829"/>
            <a:ext cx="155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1964: IBM 360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118177" y="0"/>
            <a:ext cx="12883199" cy="708526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" y="1730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cs typeface="Powderfinger Type"/>
              </a:rPr>
              <a:t>The Computing Evolutionary Path</a:t>
            </a:r>
            <a:endParaRPr lang="en-US" sz="2400" dirty="0">
              <a:latin typeface="+mn-lt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5046" y="5849164"/>
            <a:ext cx="4071172" cy="461665"/>
          </a:xfrm>
          <a:prstGeom prst="rect">
            <a:avLst/>
          </a:prstGeom>
          <a:solidFill>
            <a:srgbClr val="C23429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1964</a:t>
            </a:r>
            <a:r>
              <a:rPr lang="en-US" dirty="0" smtClean="0">
                <a:solidFill>
                  <a:srgbClr val="FFFFFF"/>
                </a:solidFill>
              </a:rPr>
              <a:t>  IBM 360 – commercial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9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3171</TotalTime>
  <Words>1817</Words>
  <Application>Microsoft Macintosh PowerPoint</Application>
  <PresentationFormat>On-screen Show (4:3)</PresentationFormat>
  <Paragraphs>278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AhnbergHand</vt:lpstr>
      <vt:lpstr>Arial</vt:lpstr>
      <vt:lpstr>Calibri</vt:lpstr>
      <vt:lpstr>Powderfinger Type</vt:lpstr>
      <vt:lpstr>Office Theme</vt:lpstr>
      <vt:lpstr>What have we done?</vt:lpstr>
      <vt:lpstr>PowerPoint Presentation</vt:lpstr>
      <vt:lpstr>Around 25 Years Ago…</vt:lpstr>
      <vt:lpstr>The past is a foreign land – they do things differently there!</vt:lpstr>
      <vt:lpstr>The Computing Evolutionary Path</vt:lpstr>
      <vt:lpstr>The Computing Evolutionary Path</vt:lpstr>
      <vt:lpstr>The Computing Evolutionary Path</vt:lpstr>
      <vt:lpstr>The Computing Evolutionary Path</vt:lpstr>
      <vt:lpstr>The Computing Evolutionary Path</vt:lpstr>
      <vt:lpstr>The Computing Evolutionary Path</vt:lpstr>
      <vt:lpstr>The Computing Evolutionary Path</vt:lpstr>
      <vt:lpstr>The Computing Evolutionary Path</vt:lpstr>
      <vt:lpstr>PowerPoint Presentation</vt:lpstr>
      <vt:lpstr>PowerPoint Presentation</vt:lpstr>
      <vt:lpstr>PowerPoint Presentation</vt:lpstr>
      <vt:lpstr>Which brings us to 1990</vt:lpstr>
      <vt:lpstr>What were we talking about then?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had high hopes for the Internet</vt:lpstr>
      <vt:lpstr>But we were a lot younger then</vt:lpstr>
      <vt:lpstr>And we were the underdog</vt:lpstr>
      <vt:lpstr>Things are different now</vt:lpstr>
      <vt:lpstr>Things are different now</vt:lpstr>
      <vt:lpstr>Things are different now</vt:lpstr>
      <vt:lpstr>PowerPoint Presentation</vt:lpstr>
      <vt:lpstr>PowerPoint Presentation</vt:lpstr>
      <vt:lpstr>And it sure looks like…</vt:lpstr>
      <vt:lpstr>And it sure looks like…</vt:lpstr>
      <vt:lpstr>PowerPoint Presentation</vt:lpstr>
      <vt:lpstr>How did we get to this unexpected point?</vt:lpstr>
      <vt:lpstr>How did we get to this unexpected point?</vt:lpstr>
      <vt:lpstr>What Happened?</vt:lpstr>
      <vt:lpstr>What Happened?</vt:lpstr>
      <vt:lpstr>What Happened?</vt:lpstr>
      <vt:lpstr>Then what?</vt:lpstr>
      <vt:lpstr>Then what?</vt:lpstr>
      <vt:lpstr>Then What?</vt:lpstr>
      <vt:lpstr>Then What?</vt:lpstr>
      <vt:lpstr>So what are the issues?</vt:lpstr>
      <vt:lpstr>So what are the issues?</vt:lpstr>
      <vt:lpstr>So what are the issues?</vt:lpstr>
      <vt:lpstr>Expectations vs Reality</vt:lpstr>
      <vt:lpstr>Expectations vs Reality</vt:lpstr>
      <vt:lpstr>Expectations vs Reality</vt:lpstr>
      <vt:lpstr>Expectations vs Reality</vt:lpstr>
      <vt:lpstr>Expectations vs Reality</vt:lpstr>
      <vt:lpstr>Expectations vs Reality</vt:lpstr>
      <vt:lpstr>Expectations vs Reality</vt:lpstr>
      <vt:lpstr>Expectations vs Reality</vt:lpstr>
      <vt:lpstr>Expectations vs Reality</vt:lpstr>
      <vt:lpstr>But</vt:lpstr>
      <vt:lpstr>So what are the issues?</vt:lpstr>
      <vt:lpstr>Carriage vs Content</vt:lpstr>
      <vt:lpstr>Silicon Ubiquity</vt:lpstr>
      <vt:lpstr>Silicon Stupidity</vt:lpstr>
      <vt:lpstr>Out with the old and in with the new</vt:lpstr>
      <vt:lpstr>Nowhere and Nothing to Hide Any more!</vt:lpstr>
      <vt:lpstr>So where does it head?</vt:lpstr>
      <vt:lpstr>So where does it head?</vt:lpstr>
      <vt:lpstr>So where does it head?</vt:lpstr>
      <vt:lpstr>So where does it head?</vt:lpstr>
      <vt:lpstr>So where does it head?</vt:lpstr>
      <vt:lpstr>“Smart” futures</vt:lpstr>
      <vt:lpstr>Thanks!</vt:lpstr>
    </vt:vector>
  </TitlesOfParts>
  <Company>APNIC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have we done?</dc:title>
  <dc:creator>Geoff Huston</dc:creator>
  <cp:lastModifiedBy>Geoff Huston</cp:lastModifiedBy>
  <cp:revision>58</cp:revision>
  <dcterms:created xsi:type="dcterms:W3CDTF">2015-09-21T18:38:00Z</dcterms:created>
  <dcterms:modified xsi:type="dcterms:W3CDTF">2016-07-05T06:00:08Z</dcterms:modified>
</cp:coreProperties>
</file>